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notesSlides/notesSlide12.xml" ContentType="application/vnd.openxmlformats-officedocument.presentationml.notes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232" autoAdjust="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1B70F-71CD-7945-86F4-3991DA76D45F}" type="datetimeFigureOut">
              <a:rPr lang="en-US" smtClean="0"/>
              <a:t>5/21/13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B5B86-97D7-4F45-9ED4-5DAE101B69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D7E6DE-CD90-AE45-898C-E605282E9607}" type="slidenum">
              <a:rPr lang="en-US">
                <a:latin typeface="Chalkboard" charset="0"/>
              </a:rPr>
              <a:pPr/>
              <a:t>2</a:t>
            </a:fld>
            <a:endParaRPr lang="en-US">
              <a:latin typeface="Chalkboard" charset="0"/>
            </a:endParaRPr>
          </a:p>
        </p:txBody>
      </p:sp>
      <p:sp>
        <p:nvSpPr>
          <p:cNvPr id="747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28EED-8D30-254C-AD65-F59609053406}" type="slidenum">
              <a:rPr lang="en-US">
                <a:latin typeface="Chalkboard" charset="0"/>
              </a:rPr>
              <a:pPr/>
              <a:t>11</a:t>
            </a:fld>
            <a:endParaRPr lang="en-US">
              <a:latin typeface="Chalkboard" charset="0"/>
            </a:endParaRPr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EA6EDD-EA44-5241-B1B9-4A55C3222636}" type="slidenum">
              <a:rPr lang="en-US">
                <a:latin typeface="Chalkboard" charset="0"/>
              </a:rPr>
              <a:pPr/>
              <a:t>12</a:t>
            </a:fld>
            <a:endParaRPr lang="en-US">
              <a:latin typeface="Chalkboard" charset="0"/>
            </a:endParaRPr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6DA638-5540-344B-AF8C-C273715C26CD}" type="slidenum">
              <a:rPr lang="en-US">
                <a:latin typeface="Chalkboard" charset="0"/>
              </a:rPr>
              <a:pPr/>
              <a:t>13</a:t>
            </a:fld>
            <a:endParaRPr lang="en-US">
              <a:latin typeface="Chalkboard" charset="0"/>
            </a:endParaRPr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D34C68-5325-A24F-B99D-25DD0F8161A9}" type="slidenum">
              <a:rPr lang="en-US">
                <a:latin typeface="Chalkboard" charset="0"/>
              </a:rPr>
              <a:pPr/>
              <a:t>14</a:t>
            </a:fld>
            <a:endParaRPr lang="en-US">
              <a:latin typeface="Chalkboard" charset="0"/>
            </a:endParaRPr>
          </a:p>
        </p:txBody>
      </p:sp>
      <p:sp>
        <p:nvSpPr>
          <p:cNvPr id="993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A74E04-B6F4-E844-9E39-2F224E6DB34E}" type="slidenum">
              <a:rPr lang="en-US">
                <a:latin typeface="Chalkboard" charset="0"/>
              </a:rPr>
              <a:pPr/>
              <a:t>15</a:t>
            </a:fld>
            <a:endParaRPr lang="en-US">
              <a:latin typeface="Chalkboard" charset="0"/>
            </a:endParaRPr>
          </a:p>
        </p:txBody>
      </p:sp>
      <p:sp>
        <p:nvSpPr>
          <p:cNvPr id="1013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928447-95C6-794B-8A38-C58E5A1C9F17}" type="slidenum">
              <a:rPr lang="en-US">
                <a:latin typeface="Chalkboard" charset="0"/>
              </a:rPr>
              <a:pPr/>
              <a:t>16</a:t>
            </a:fld>
            <a:endParaRPr lang="en-US">
              <a:latin typeface="Chalkboard" charset="0"/>
            </a:endParaRPr>
          </a:p>
        </p:txBody>
      </p:sp>
      <p:sp>
        <p:nvSpPr>
          <p:cNvPr id="1034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59B274-95BB-154B-AEF6-04F82082A7AC}" type="slidenum">
              <a:rPr lang="en-US">
                <a:latin typeface="Chalkboard" charset="0"/>
              </a:rPr>
              <a:pPr/>
              <a:t>17</a:t>
            </a:fld>
            <a:endParaRPr lang="en-US">
              <a:latin typeface="Chalkboard" charset="0"/>
            </a:endParaRPr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86DBF5-A6B5-9D49-B379-31B66B05BF7E}" type="slidenum">
              <a:rPr lang="en-US">
                <a:latin typeface="Chalkboard" charset="0"/>
              </a:rPr>
              <a:pPr/>
              <a:t>18</a:t>
            </a:fld>
            <a:endParaRPr lang="en-US">
              <a:latin typeface="Chalkboard" charset="0"/>
            </a:endParaRPr>
          </a:p>
        </p:txBody>
      </p:sp>
      <p:sp>
        <p:nvSpPr>
          <p:cNvPr id="1075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676F1D-FEA1-6344-8C0B-A34434BBE45F}" type="slidenum">
              <a:rPr lang="en-US">
                <a:latin typeface="Chalkboard" charset="0"/>
              </a:rPr>
              <a:pPr/>
              <a:t>19</a:t>
            </a:fld>
            <a:endParaRPr lang="en-US">
              <a:latin typeface="Chalkboard" charset="0"/>
            </a:endParaRPr>
          </a:p>
        </p:txBody>
      </p:sp>
      <p:sp>
        <p:nvSpPr>
          <p:cNvPr id="1095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BC478-6812-594F-AFBB-A81464ECE101}" type="slidenum">
              <a:rPr lang="en-US">
                <a:latin typeface="Chalkboard" charset="0"/>
              </a:rPr>
              <a:pPr/>
              <a:t>3</a:t>
            </a:fld>
            <a:endParaRPr lang="en-US">
              <a:latin typeface="Chalkboard" charset="0"/>
            </a:endParaRPr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4C7E75-3BDC-5F40-8158-45C6E5EF8A41}" type="slidenum">
              <a:rPr lang="en-US">
                <a:latin typeface="Chalkboard" charset="0"/>
              </a:rPr>
              <a:pPr/>
              <a:t>4</a:t>
            </a:fld>
            <a:endParaRPr lang="en-US">
              <a:latin typeface="Chalkboard" charset="0"/>
            </a:endParaRPr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49C69-005D-CC4C-8112-02149D5FA4D5}" type="slidenum">
              <a:rPr lang="en-US">
                <a:latin typeface="Chalkboard" charset="0"/>
              </a:rPr>
              <a:pPr/>
              <a:t>5</a:t>
            </a:fld>
            <a:endParaRPr lang="en-US">
              <a:latin typeface="Chalkboard" charset="0"/>
            </a:endParaRPr>
          </a:p>
        </p:txBody>
      </p:sp>
      <p:sp>
        <p:nvSpPr>
          <p:cNvPr id="808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F4D5C-25EE-C944-9A88-2A57BD6A2AC2}" type="slidenum">
              <a:rPr lang="en-US">
                <a:latin typeface="Chalkboard" charset="0"/>
              </a:rPr>
              <a:pPr/>
              <a:t>6</a:t>
            </a:fld>
            <a:endParaRPr lang="en-US">
              <a:latin typeface="Chalkboard" charset="0"/>
            </a:endParaRPr>
          </a:p>
        </p:txBody>
      </p:sp>
      <p:sp>
        <p:nvSpPr>
          <p:cNvPr id="829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20525-9273-E44B-818E-5E1617EE4191}" type="slidenum">
              <a:rPr lang="en-US">
                <a:latin typeface="Chalkboard" charset="0"/>
              </a:rPr>
              <a:pPr/>
              <a:t>7</a:t>
            </a:fld>
            <a:endParaRPr lang="en-US">
              <a:latin typeface="Chalkboard" charset="0"/>
            </a:endParaRPr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B5EED8-9850-0D44-8E48-A364B7F5B85D}" type="slidenum">
              <a:rPr lang="en-US">
                <a:latin typeface="Chalkboard" charset="0"/>
              </a:rPr>
              <a:pPr/>
              <a:t>8</a:t>
            </a:fld>
            <a:endParaRPr lang="en-US">
              <a:latin typeface="Chalkboard" charset="0"/>
            </a:endParaRPr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CC4FBC-670B-8140-88F5-27CCB8EFD6E7}" type="slidenum">
              <a:rPr lang="en-US">
                <a:latin typeface="Chalkboard" charset="0"/>
              </a:rPr>
              <a:pPr/>
              <a:t>9</a:t>
            </a:fld>
            <a:endParaRPr lang="en-US">
              <a:latin typeface="Chalkboard" charset="0"/>
            </a:endParaRPr>
          </a:p>
        </p:txBody>
      </p:sp>
      <p:sp>
        <p:nvSpPr>
          <p:cNvPr id="890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31EC0B-E18C-9B48-AB75-60F6FA5765D8}" type="slidenum">
              <a:rPr lang="en-US">
                <a:latin typeface="Chalkboard" charset="0"/>
              </a:rPr>
              <a:pPr/>
              <a:t>10</a:t>
            </a:fld>
            <a:endParaRPr lang="en-US">
              <a:latin typeface="Chalkboard" charset="0"/>
            </a:endParaRPr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BC6F-BB8D-C14D-87E6-4A09DC06804E}" type="datetimeFigureOut">
              <a:rPr lang="en-US" smtClean="0"/>
              <a:t>5/21/13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51D39-2F63-004D-93CE-6C5D2342D1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3200400" y="1752600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u="sng"/>
              <a:t>Electrolysis -</a:t>
            </a:r>
            <a:endParaRPr lang="en-US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1600200" y="3505200"/>
            <a:ext cx="596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 specific type of decomposition reaction.</a:t>
            </a: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1600200" y="2743200"/>
            <a:ext cx="5764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Literally means “Electricity” “splitting”.</a:t>
            </a:r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2362200" y="50292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2H</a:t>
            </a:r>
            <a:r>
              <a:rPr lang="en-US" baseline="-25000"/>
              <a:t>2</a:t>
            </a:r>
            <a:r>
              <a:rPr lang="en-US"/>
              <a:t>O    →→→→→    2H</a:t>
            </a:r>
            <a:r>
              <a:rPr lang="en-US" baseline="-25000"/>
              <a:t>2</a:t>
            </a:r>
            <a:r>
              <a:rPr lang="en-US"/>
              <a:t>  +  O</a:t>
            </a:r>
            <a:r>
              <a:rPr lang="en-US" baseline="-25000"/>
              <a:t>2</a:t>
            </a:r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3581400" y="4724400"/>
            <a:ext cx="1630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Electricity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77829" grpId="0"/>
      <p:bldP spid="77830" grpId="0"/>
      <p:bldP spid="77831" grpId="0"/>
      <p:bldP spid="778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2895600" y="1752600"/>
            <a:ext cx="3506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u="sng"/>
              <a:t>Activity series-</a:t>
            </a:r>
            <a:r>
              <a:rPr lang="en-US"/>
              <a:t> </a:t>
            </a: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0" y="2743200"/>
            <a:ext cx="9144000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>
              <a:lnSpc>
                <a:spcPct val="130000"/>
              </a:lnSpc>
            </a:pPr>
            <a:r>
              <a:rPr lang="en-US">
                <a:ea typeface="Times New Roman" charset="0"/>
                <a:cs typeface="Times New Roman" charset="0"/>
              </a:rPr>
              <a:t>	A</a:t>
            </a:r>
            <a:r>
              <a:rPr lang="en-US"/>
              <a:t> listing of metals in decreasing activity. (Just as in "electrochemistry", any metal above any other metal(s), can replace those below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2362200" y="1752600"/>
            <a:ext cx="444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u="sng"/>
              <a:t>Single Replacement-</a:t>
            </a:r>
            <a:endParaRPr lang="en-US" b="1" u="sng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2438400"/>
            <a:ext cx="8610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>
              <a:lnSpc>
                <a:spcPct val="130000"/>
              </a:lnSpc>
            </a:pPr>
            <a:r>
              <a:rPr lang="en-US"/>
              <a:t>     Atoms of a more reactive element, replace those of a less reactive element.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3657600"/>
            <a:ext cx="9126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These types of reactions depend on the "Activity Series".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0" y="4651375"/>
            <a:ext cx="793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General formula:	   A  +  BC  →→→  B  +  AC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2362200" y="5489575"/>
            <a:ext cx="658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 (where "A" is more reactive than "B")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/>
      <p:bldP spid="80900" grpId="0"/>
      <p:bldP spid="80901" grpId="0"/>
      <p:bldP spid="809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1600200" y="1752600"/>
            <a:ext cx="5919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u="sng"/>
              <a:t>Single Replacement (con’t)-</a:t>
            </a:r>
            <a:endParaRPr lang="en-US" b="1" u="sng"/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2895600"/>
            <a:ext cx="793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General formula:	   A  +  BC  →→→  B  +  AC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2562225" y="4953000"/>
            <a:ext cx="658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 (where "A" is more reactive than "B")</a:t>
            </a:r>
            <a:r>
              <a:rPr lang="en-US"/>
              <a:t>.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3962400" y="3276600"/>
            <a:ext cx="50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(s)</a:t>
            </a:r>
          </a:p>
        </p:txBody>
      </p:sp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4800600" y="3276600"/>
            <a:ext cx="696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(aq)</a:t>
            </a:r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6477000" y="3276600"/>
            <a:ext cx="62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 (s)</a:t>
            </a:r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7391400" y="3276600"/>
            <a:ext cx="696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(aq)</a:t>
            </a:r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4572000" y="3810000"/>
            <a:ext cx="1154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Ionic</a:t>
            </a:r>
          </a:p>
          <a:p>
            <a:pPr algn="ctr"/>
            <a:r>
              <a:rPr lang="en-US"/>
              <a:t>species</a:t>
            </a:r>
          </a:p>
        </p:txBody>
      </p:sp>
      <p:sp>
        <p:nvSpPr>
          <p:cNvPr id="82956" name="Rectangle 12"/>
          <p:cNvSpPr>
            <a:spLocks noChangeArrowheads="1"/>
          </p:cNvSpPr>
          <p:nvPr/>
        </p:nvSpPr>
        <p:spPr bwMode="auto">
          <a:xfrm>
            <a:off x="7239000" y="3810000"/>
            <a:ext cx="1154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Ionic</a:t>
            </a:r>
          </a:p>
          <a:p>
            <a:pPr algn="ctr"/>
            <a:r>
              <a:rPr lang="en-US"/>
              <a:t>species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49" grpId="0"/>
      <p:bldP spid="82950" grpId="0"/>
      <p:bldP spid="82951" grpId="0"/>
      <p:bldP spid="82952" grpId="0"/>
      <p:bldP spid="82953" grpId="0"/>
      <p:bldP spid="82954" grpId="0"/>
      <p:bldP spid="82955" grpId="0"/>
      <p:bldP spid="829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-731838" y="1905000"/>
            <a:ext cx="9875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sz="2800" b="1"/>
              <a:t>What will the products be of the following reactions?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1143000" y="2895600"/>
            <a:ext cx="369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Mg  +  Zn(NO</a:t>
            </a:r>
            <a:r>
              <a:rPr lang="en-US" baseline="-25000"/>
              <a:t>3</a:t>
            </a:r>
            <a:r>
              <a:rPr lang="en-US"/>
              <a:t>)</a:t>
            </a:r>
            <a:r>
              <a:rPr lang="en-US" baseline="-25000"/>
              <a:t>2</a:t>
            </a:r>
            <a:r>
              <a:rPr lang="en-US"/>
              <a:t>  </a:t>
            </a:r>
            <a:r>
              <a:rPr lang="en-US" i="1"/>
              <a:t>→→→ 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1143000" y="3962400"/>
            <a:ext cx="3559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Mg  +  2AgNO</a:t>
            </a:r>
            <a:r>
              <a:rPr lang="en-US" baseline="-25000"/>
              <a:t>3</a:t>
            </a:r>
            <a:r>
              <a:rPr lang="en-US"/>
              <a:t>  </a:t>
            </a:r>
            <a:r>
              <a:rPr lang="en-US" i="1"/>
              <a:t>→→→ 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1143000" y="5029200"/>
            <a:ext cx="3262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Mg  +  LiNO</a:t>
            </a:r>
            <a:r>
              <a:rPr lang="en-US" baseline="-25000"/>
              <a:t>3</a:t>
            </a:r>
            <a:r>
              <a:rPr lang="en-US"/>
              <a:t>  </a:t>
            </a:r>
            <a:r>
              <a:rPr lang="en-US" i="1"/>
              <a:t>→→→ 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5029200" y="2895600"/>
            <a:ext cx="2427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/>
              <a:t>Zn  +  Mg(NO</a:t>
            </a:r>
            <a:r>
              <a:rPr lang="en-US" i="1" baseline="-25000"/>
              <a:t>3</a:t>
            </a:r>
            <a:r>
              <a:rPr lang="en-US" i="1"/>
              <a:t>)</a:t>
            </a:r>
            <a:r>
              <a:rPr lang="en-US" i="1" baseline="-25000"/>
              <a:t>2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4876800" y="3962400"/>
            <a:ext cx="260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/>
              <a:t>2Ag  +  Mg(NO</a:t>
            </a:r>
            <a:r>
              <a:rPr lang="en-US" i="1" baseline="-25000"/>
              <a:t>3</a:t>
            </a:r>
            <a:r>
              <a:rPr lang="en-US" i="1"/>
              <a:t>)</a:t>
            </a:r>
            <a:r>
              <a:rPr lang="en-US" i="1" baseline="-25000"/>
              <a:t>2</a:t>
            </a: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4495800" y="5029200"/>
            <a:ext cx="75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/>
              <a:t>N.R.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/>
      <p:bldP spid="87045" grpId="0"/>
      <p:bldP spid="87046" grpId="0"/>
      <p:bldP spid="87047" grpId="0"/>
      <p:bldP spid="87048" grpId="0"/>
      <p:bldP spid="870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2209800" y="1752600"/>
            <a:ext cx="4718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u="sng"/>
              <a:t>Double Replacement-</a:t>
            </a:r>
            <a:r>
              <a:rPr lang="en-US" b="1" u="sng"/>
              <a:t> </a:t>
            </a: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0" y="2670175"/>
            <a:ext cx="7419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Exchange of cations between two compounds.</a:t>
            </a:r>
            <a:endParaRPr lang="en-US" i="1"/>
          </a:p>
          <a:p>
            <a:endParaRPr lang="en-US" i="1"/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0" y="3581400"/>
            <a:ext cx="798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General formula:	AB  +  XY  →→→  XB  +  AY</a:t>
            </a: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4495800"/>
            <a:ext cx="8915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>
              <a:lnSpc>
                <a:spcPct val="140000"/>
              </a:lnSpc>
            </a:pPr>
            <a:r>
              <a:rPr lang="en-US" i="1"/>
              <a:t>(The above will </a:t>
            </a:r>
            <a:r>
              <a:rPr lang="en-US" b="1" i="1" u="sng"/>
              <a:t>only</a:t>
            </a:r>
            <a:r>
              <a:rPr lang="en-US" i="1"/>
              <a:t> occur if: one of the products is either a solid, gas, or a salt with water)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091" grpId="0"/>
      <p:bldP spid="89092" grpId="0"/>
      <p:bldP spid="890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-381000" y="1905000"/>
            <a:ext cx="8818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sz="3600"/>
              <a:t>Example with a ppt. (solid) produced:</a:t>
            </a:r>
            <a:endParaRPr lang="en-US"/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1066800" y="3200400"/>
            <a:ext cx="4337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Pb(NO</a:t>
            </a:r>
            <a:r>
              <a:rPr lang="en-US" sz="2800" baseline="-25000"/>
              <a:t>3</a:t>
            </a:r>
            <a:r>
              <a:rPr lang="en-US" sz="2800"/>
              <a:t>)</a:t>
            </a:r>
            <a:r>
              <a:rPr lang="en-US" sz="2800" baseline="-25000"/>
              <a:t>2</a:t>
            </a:r>
            <a:r>
              <a:rPr lang="en-US" sz="2800"/>
              <a:t>  +  2KI  </a:t>
            </a:r>
            <a:r>
              <a:rPr lang="en-US" sz="2800" i="1"/>
              <a:t>→→→</a:t>
            </a:r>
            <a:r>
              <a:rPr lang="en-US" i="1"/>
              <a:t> </a:t>
            </a: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5486400" y="3227388"/>
            <a:ext cx="2659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PbI</a:t>
            </a:r>
            <a:r>
              <a:rPr lang="en-US" sz="2800" baseline="-25000"/>
              <a:t>2</a:t>
            </a:r>
            <a:r>
              <a:rPr lang="en-US" sz="2800"/>
              <a:t>  +  2KNO</a:t>
            </a:r>
            <a:r>
              <a:rPr lang="en-US" sz="2800" baseline="-2500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/>
      <p:bldP spid="901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1219200" y="1828800"/>
            <a:ext cx="66452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400"/>
              <a:t>Example with a gaseous product:</a:t>
            </a:r>
            <a:endParaRPr lang="en-US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838200" y="2743200"/>
            <a:ext cx="4465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H(C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)  +  NaHCO</a:t>
            </a:r>
            <a:r>
              <a:rPr lang="en-US" baseline="-25000"/>
              <a:t>3</a:t>
            </a:r>
            <a:r>
              <a:rPr lang="en-US"/>
              <a:t>  →→→ </a:t>
            </a:r>
          </a:p>
        </p:txBody>
      </p:sp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5334000" y="2743200"/>
            <a:ext cx="3127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Na(C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)  +  H</a:t>
            </a:r>
            <a:r>
              <a:rPr lang="en-US" baseline="-25000"/>
              <a:t>2</a:t>
            </a:r>
            <a:r>
              <a:rPr lang="en-US"/>
              <a:t>CO</a:t>
            </a:r>
            <a:r>
              <a:rPr lang="en-US" baseline="-25000"/>
              <a:t>3</a:t>
            </a:r>
          </a:p>
        </p:txBody>
      </p:sp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0" y="3505200"/>
            <a:ext cx="8915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Note that the H</a:t>
            </a:r>
            <a:r>
              <a:rPr lang="en-US" baseline="-25000"/>
              <a:t>2</a:t>
            </a:r>
            <a:r>
              <a:rPr lang="en-US"/>
              <a:t>CO</a:t>
            </a:r>
            <a:r>
              <a:rPr lang="en-US" baseline="-25000"/>
              <a:t>3 </a:t>
            </a:r>
            <a:r>
              <a:rPr lang="en-US"/>
              <a:t> rapidly undergoes a simultaneous reaction:</a:t>
            </a:r>
          </a:p>
        </p:txBody>
      </p:sp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1905000" y="4419600"/>
            <a:ext cx="5011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CO</a:t>
            </a:r>
            <a:r>
              <a:rPr lang="en-US" baseline="-25000"/>
              <a:t>3  </a:t>
            </a:r>
            <a:r>
              <a:rPr lang="en-US"/>
              <a:t> →→→  H</a:t>
            </a:r>
            <a:r>
              <a:rPr lang="en-US" baseline="-25000"/>
              <a:t>2</a:t>
            </a:r>
            <a:r>
              <a:rPr lang="en-US"/>
              <a:t>O  +  CO</a:t>
            </a:r>
            <a:r>
              <a:rPr lang="en-US" baseline="-25000"/>
              <a:t>2</a:t>
            </a:r>
          </a:p>
        </p:txBody>
      </p: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990600" y="5257800"/>
            <a:ext cx="4424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What type of reaction is this?</a:t>
            </a:r>
          </a:p>
        </p:txBody>
      </p:sp>
      <p:sp>
        <p:nvSpPr>
          <p:cNvPr id="92171" name="Rectangle 11"/>
          <p:cNvSpPr>
            <a:spLocks noChangeArrowheads="1"/>
          </p:cNvSpPr>
          <p:nvPr/>
        </p:nvSpPr>
        <p:spPr bwMode="auto">
          <a:xfrm>
            <a:off x="5638800" y="5257800"/>
            <a:ext cx="209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/>
              <a:t>Decomposition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/>
      <p:bldP spid="92166" grpId="0"/>
      <p:bldP spid="92167" grpId="0"/>
      <p:bldP spid="92168" grpId="0"/>
      <p:bldP spid="92169" grpId="0"/>
      <p:bldP spid="92170" grpId="0"/>
      <p:bldP spid="921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-609600" y="2209800"/>
            <a:ext cx="9525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/>
            <a:r>
              <a:rPr lang="en-US" sz="3000"/>
              <a:t>Examples with a salt and water being produced: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1143000" y="3505200"/>
            <a:ext cx="4748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1)	HCl  +  NaOH  →→→ </a:t>
            </a: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5943600" y="3505200"/>
            <a:ext cx="2276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NaCl  +  H</a:t>
            </a:r>
            <a:r>
              <a:rPr lang="en-US" sz="2800" baseline="-25000"/>
              <a:t>2</a:t>
            </a:r>
            <a:r>
              <a:rPr lang="en-US" sz="2800"/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/>
      <p:bldP spid="931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-609600" y="1600200"/>
            <a:ext cx="9525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/>
            <a:r>
              <a:rPr lang="en-US" sz="3000"/>
              <a:t>Examples with a salt and water being produced:</a:t>
            </a: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1143000" y="3810000"/>
            <a:ext cx="4883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2)	</a:t>
            </a:r>
            <a:r>
              <a:rPr lang="en-US"/>
              <a:t>2HCl  +  MgCO</a:t>
            </a:r>
            <a:r>
              <a:rPr lang="en-US" baseline="-25000"/>
              <a:t>3</a:t>
            </a:r>
            <a:r>
              <a:rPr lang="en-US"/>
              <a:t> </a:t>
            </a:r>
            <a:r>
              <a:rPr lang="en-US" sz="2800"/>
              <a:t>  →→→ </a:t>
            </a: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6096000" y="3810000"/>
            <a:ext cx="2551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MgCl</a:t>
            </a:r>
            <a:r>
              <a:rPr lang="en-US" baseline="-25000"/>
              <a:t>2</a:t>
            </a:r>
            <a:r>
              <a:rPr lang="en-US"/>
              <a:t>  +  H</a:t>
            </a:r>
            <a:r>
              <a:rPr lang="en-US" baseline="-25000"/>
              <a:t>2</a:t>
            </a:r>
            <a:r>
              <a:rPr lang="en-US"/>
              <a:t>CO</a:t>
            </a:r>
            <a:r>
              <a:rPr lang="en-US" baseline="-25000"/>
              <a:t>3</a:t>
            </a:r>
            <a:r>
              <a:rPr lang="en-US"/>
              <a:t> </a:t>
            </a: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0" y="2209800"/>
            <a:ext cx="9144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>
              <a:lnSpc>
                <a:spcPct val="120000"/>
              </a:lnSpc>
            </a:pPr>
            <a:r>
              <a:rPr lang="en-US"/>
              <a:t>	The following reaction is what occurs when someone takes a small dose of "Milk of Magnesia" for heart burn (large doses act as a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laxative):</a:t>
            </a:r>
          </a:p>
          <a:p>
            <a:endParaRPr lang="en-US"/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990600" y="4724400"/>
            <a:ext cx="7848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en-US"/>
              <a:t>A second reaction simultaneously occurs. What type of reaction occurs? And, what are the products?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1" grpId="0"/>
      <p:bldP spid="94212" grpId="0"/>
      <p:bldP spid="94213" grpId="0"/>
      <p:bldP spid="942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/>
              <a:t>Unit #8 part II.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505200"/>
          </a:xfrm>
        </p:spPr>
        <p:txBody>
          <a:bodyPr/>
          <a:lstStyle/>
          <a:p>
            <a:pPr algn="ctr" eaLnBrk="1" hangingPunct="1">
              <a:buFont typeface="Monotype Sorts" pitchFamily="1" charset="2"/>
              <a:buNone/>
              <a:defRPr/>
            </a:pPr>
            <a:r>
              <a:rPr lang="en-US">
                <a:latin typeface="Chalkboard" pitchFamily="1" charset="0"/>
              </a:rPr>
              <a:t>Types of Chemical Reactions</a:t>
            </a:r>
            <a:endParaRPr lang="en-US" baseline="-25000">
              <a:latin typeface="Times New Roman" pitchFamily="1" charset="0"/>
            </a:endParaRPr>
          </a:p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b="1" u="sng">
                <a:solidFill>
                  <a:schemeClr val="tx1"/>
                </a:solidFill>
                <a:latin typeface="Chalkboard" pitchFamily="1" charset="0"/>
              </a:rPr>
              <a:t>Endothermic-</a:t>
            </a:r>
            <a:r>
              <a:rPr lang="en-US" sz="3400">
                <a:solidFill>
                  <a:schemeClr val="tx1"/>
                </a:solidFill>
                <a:latin typeface="Chalkboard" pitchFamily="1" charset="0"/>
              </a:rPr>
              <a:t> </a:t>
            </a:r>
            <a:endParaRPr lang="en-US" sz="2400">
              <a:solidFill>
                <a:schemeClr val="tx1"/>
              </a:solidFill>
              <a:latin typeface="Chalkboard" pitchFamily="1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895600"/>
            <a:ext cx="7772400" cy="990600"/>
          </a:xfrm>
        </p:spPr>
        <p:txBody>
          <a:bodyPr/>
          <a:lstStyle/>
          <a:p>
            <a:pPr lvl="2" eaLnBrk="1" hangingPunct="1">
              <a:buFont typeface="Monotype Sorts" pitchFamily="1" charset="2"/>
              <a:buNone/>
              <a:defRPr/>
            </a:pPr>
            <a:r>
              <a:rPr lang="en-US">
                <a:latin typeface="Chalkboard" pitchFamily="1" charset="0"/>
                <a:ea typeface="+mn-ea"/>
              </a:rPr>
              <a:t>Absorbs energy (heat) from its surroundings.</a:t>
            </a:r>
            <a:endParaRPr lang="en-US" b="1" u="sng">
              <a:latin typeface="Chalkboard" pitchFamily="1" charset="0"/>
              <a:ea typeface="+mn-ea"/>
            </a:endParaRPr>
          </a:p>
          <a:p>
            <a:pPr eaLnBrk="1" hangingPunct="1">
              <a:defRPr/>
            </a:pPr>
            <a:endParaRPr lang="en-US" sz="2400">
              <a:latin typeface="Chalkboard" pitchFamily="1" charset="0"/>
            </a:endParaRP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-762000" y="3581400"/>
            <a:ext cx="969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Ba(OH)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en-US" b="1" baseline="30000"/>
              <a:t>.</a:t>
            </a:r>
            <a:r>
              <a:rPr lang="en-US"/>
              <a:t> 8H</a:t>
            </a:r>
            <a:r>
              <a:rPr lang="en-US" baseline="-25000"/>
              <a:t>2</a:t>
            </a:r>
            <a:r>
              <a:rPr lang="en-US"/>
              <a:t>O  +  2NH</a:t>
            </a:r>
            <a:r>
              <a:rPr lang="en-US" baseline="-25000"/>
              <a:t>4</a:t>
            </a:r>
            <a:r>
              <a:rPr lang="en-US"/>
              <a:t>NO</a:t>
            </a:r>
            <a:r>
              <a:rPr lang="en-US" baseline="-25000"/>
              <a:t>3</a:t>
            </a:r>
            <a:r>
              <a:rPr lang="en-US"/>
              <a:t>  →  Ba(NO</a:t>
            </a:r>
            <a:r>
              <a:rPr lang="en-US" baseline="-25000"/>
              <a:t>3</a:t>
            </a:r>
            <a:r>
              <a:rPr lang="en-US"/>
              <a:t>)</a:t>
            </a:r>
            <a:r>
              <a:rPr lang="en-US" baseline="-25000"/>
              <a:t>2</a:t>
            </a:r>
            <a:r>
              <a:rPr lang="en-US"/>
              <a:t>  +  2NH</a:t>
            </a:r>
            <a:r>
              <a:rPr lang="en-US" baseline="-25000"/>
              <a:t>3</a:t>
            </a:r>
            <a:r>
              <a:rPr lang="en-US"/>
              <a:t>  +  10H</a:t>
            </a:r>
            <a:r>
              <a:rPr lang="en-US" baseline="-25000"/>
              <a:t>2</a:t>
            </a:r>
            <a:r>
              <a:rPr lang="en-US"/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  <p:bldP spid="624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b="1" u="sng">
                <a:solidFill>
                  <a:schemeClr val="tx1"/>
                </a:solidFill>
                <a:latin typeface="Chalkboard" pitchFamily="1" charset="0"/>
              </a:rPr>
              <a:t>Exothermic-  </a:t>
            </a:r>
            <a:endParaRPr lang="en-US" sz="3400">
              <a:solidFill>
                <a:schemeClr val="tx1"/>
              </a:solidFill>
              <a:latin typeface="Chalkboard" pitchFamily="1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895600"/>
            <a:ext cx="7772400" cy="990600"/>
          </a:xfrm>
        </p:spPr>
        <p:txBody>
          <a:bodyPr/>
          <a:lstStyle/>
          <a:p>
            <a:pPr lvl="2" eaLnBrk="1" hangingPunct="1">
              <a:buFont typeface="Monotype Sorts" pitchFamily="1" charset="2"/>
              <a:buNone/>
              <a:defRPr/>
            </a:pPr>
            <a:r>
              <a:rPr lang="en-US">
                <a:latin typeface="Chalkboard" pitchFamily="1" charset="0"/>
                <a:ea typeface="+mn-ea"/>
              </a:rPr>
              <a:t>Releases energy (heat) to its surroundings.</a:t>
            </a:r>
            <a:endParaRPr lang="en-US" b="1" u="sng">
              <a:latin typeface="Chalkboard" pitchFamily="1" charset="0"/>
              <a:ea typeface="+mn-ea"/>
            </a:endParaRPr>
          </a:p>
          <a:p>
            <a:pPr eaLnBrk="1" hangingPunct="1">
              <a:defRPr/>
            </a:pPr>
            <a:endParaRPr lang="en-US" sz="2400">
              <a:latin typeface="Chalkboard" pitchFamily="1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1447800" y="4117975"/>
            <a:ext cx="5891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Mg  +  2HCl  →→→  H</a:t>
            </a:r>
            <a:r>
              <a:rPr lang="en-US" baseline="-25000"/>
              <a:t>2</a:t>
            </a:r>
            <a:r>
              <a:rPr lang="en-US"/>
              <a:t>  +  MgCl</a:t>
            </a:r>
            <a:r>
              <a:rPr lang="en-US" baseline="-25000"/>
              <a:t>2</a:t>
            </a:r>
            <a:endParaRPr lang="en-US"/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  <p:bldP spid="634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76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>
                <a:solidFill>
                  <a:schemeClr val="tx1"/>
                </a:solidFill>
                <a:latin typeface="Chalkboard" pitchFamily="1" charset="0"/>
              </a:rPr>
              <a:t>Combustion-</a:t>
            </a:r>
            <a:r>
              <a:rPr lang="en-US">
                <a:solidFill>
                  <a:schemeClr val="tx1"/>
                </a:solidFill>
                <a:latin typeface="Chalkboard" pitchFamily="1" charset="0"/>
              </a:rPr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124200"/>
            <a:ext cx="8839200" cy="3505200"/>
          </a:xfrm>
        </p:spPr>
        <p:txBody>
          <a:bodyPr/>
          <a:lstStyle/>
          <a:p>
            <a:pPr lvl="2" eaLnBrk="1" hangingPunct="1">
              <a:lnSpc>
                <a:spcPct val="130000"/>
              </a:lnSpc>
              <a:buFont typeface="Monotype Sorts" pitchFamily="1" charset="2"/>
              <a:buNone/>
              <a:defRPr/>
            </a:pPr>
            <a:r>
              <a:rPr lang="en-US">
                <a:latin typeface="Chalkboard" pitchFamily="1" charset="0"/>
                <a:ea typeface="+mn-ea"/>
              </a:rPr>
              <a:t>		An element or compound reacts with oxygen, often producing energy (heat &amp; light).</a:t>
            </a:r>
          </a:p>
          <a:p>
            <a:pPr eaLnBrk="1" hangingPunct="1">
              <a:defRPr/>
            </a:pPr>
            <a:endParaRPr lang="en-US">
              <a:latin typeface="Chalkboard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676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solidFill>
                  <a:schemeClr val="tx1"/>
                </a:solidFill>
                <a:latin typeface="Chalkboard" pitchFamily="1" charset="0"/>
              </a:rPr>
              <a:t>Combustion of an element:</a:t>
            </a:r>
            <a:r>
              <a:rPr lang="en-US" sz="3600">
                <a:solidFill>
                  <a:schemeClr val="tx1"/>
                </a:solidFill>
                <a:latin typeface="Chalkboard" pitchFamily="1" charset="0"/>
              </a:rPr>
              <a:t/>
            </a:r>
            <a:br>
              <a:rPr lang="en-US" sz="3600">
                <a:solidFill>
                  <a:schemeClr val="tx1"/>
                </a:solidFill>
                <a:latin typeface="Chalkboard" pitchFamily="1" charset="0"/>
              </a:rPr>
            </a:br>
            <a:endParaRPr lang="en-US" sz="2400">
              <a:solidFill>
                <a:schemeClr val="tx1"/>
              </a:solidFill>
              <a:latin typeface="Chalkboard" pitchFamily="1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895600"/>
            <a:ext cx="7772400" cy="7620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Monotype Sorts" pitchFamily="1" charset="2"/>
              <a:buNone/>
            </a:pPr>
            <a:r>
              <a:rPr lang="en-US" i="1">
                <a:latin typeface="Chalkboard" charset="0"/>
              </a:rPr>
              <a:t>General formula:	A  +  O</a:t>
            </a:r>
            <a:r>
              <a:rPr lang="en-US" i="1" baseline="-25000">
                <a:latin typeface="Chalkboard" charset="0"/>
              </a:rPr>
              <a:t>2</a:t>
            </a:r>
            <a:r>
              <a:rPr lang="en-US" i="1">
                <a:latin typeface="Chalkboard" charset="0"/>
              </a:rPr>
              <a:t>  →→→  AO</a:t>
            </a:r>
            <a:r>
              <a:rPr lang="en-US" i="1" baseline="-25000">
                <a:latin typeface="Chalkboard" charset="0"/>
              </a:rPr>
              <a:t>2</a:t>
            </a:r>
            <a:endParaRPr lang="en-US" i="1">
              <a:latin typeface="Chalkboard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latin typeface="Chalkboard" charset="0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143000" y="3733800"/>
            <a:ext cx="1539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Examples: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1066800" y="4191000"/>
            <a:ext cx="675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S  +  O</a:t>
            </a:r>
            <a:r>
              <a:rPr lang="en-US" i="1" baseline="-25000"/>
              <a:t>2</a:t>
            </a:r>
            <a:r>
              <a:rPr lang="en-US" i="1"/>
              <a:t>  </a:t>
            </a:r>
            <a:r>
              <a:rPr lang="en-US"/>
              <a:t>→→→  SO</a:t>
            </a:r>
            <a:r>
              <a:rPr lang="en-US" i="1" baseline="-25000"/>
              <a:t>2 </a:t>
            </a:r>
            <a:r>
              <a:rPr lang="en-US"/>
              <a:t> (+  energy  (fire))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990600" y="4800600"/>
            <a:ext cx="7373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2Mg  +  O</a:t>
            </a:r>
            <a:r>
              <a:rPr lang="en-US" baseline="-25000"/>
              <a:t>2</a:t>
            </a:r>
            <a:r>
              <a:rPr lang="en-US"/>
              <a:t>  →→→  2MgO  (+  energy (fire))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  <p:bldP spid="68612" grpId="0"/>
      <p:bldP spid="68613" grpId="0"/>
      <p:bldP spid="686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676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u="sng">
                <a:solidFill>
                  <a:schemeClr val="tx1"/>
                </a:solidFill>
                <a:latin typeface="Chalkboard" pitchFamily="1" charset="0"/>
              </a:rPr>
              <a:t>Combustion of a hydrocarbon:</a:t>
            </a:r>
            <a:br>
              <a:rPr lang="en-US" sz="3400" u="sng">
                <a:solidFill>
                  <a:schemeClr val="tx1"/>
                </a:solidFill>
                <a:latin typeface="Chalkboard" pitchFamily="1" charset="0"/>
              </a:rPr>
            </a:br>
            <a:endParaRPr lang="en-US" sz="2400">
              <a:solidFill>
                <a:schemeClr val="tx1"/>
              </a:solidFill>
              <a:latin typeface="Chalkboard" pitchFamily="1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895600"/>
            <a:ext cx="9067800" cy="7620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Monotype Sorts" pitchFamily="1" charset="2"/>
              <a:buNone/>
            </a:pPr>
            <a:r>
              <a:rPr lang="en-US" sz="2600" i="1">
                <a:latin typeface="Chalkboard" charset="0"/>
              </a:rPr>
              <a:t>General formula:	C</a:t>
            </a:r>
            <a:r>
              <a:rPr lang="en-US" sz="2600" i="1" baseline="-25000">
                <a:latin typeface="Chalkboard" charset="0"/>
              </a:rPr>
              <a:t>x</a:t>
            </a:r>
            <a:r>
              <a:rPr lang="en-US" sz="2600" i="1">
                <a:latin typeface="Chalkboard" charset="0"/>
              </a:rPr>
              <a:t>H</a:t>
            </a:r>
            <a:r>
              <a:rPr lang="en-US" sz="2600" i="1" baseline="-25000">
                <a:latin typeface="Chalkboard" charset="0"/>
              </a:rPr>
              <a:t>y</a:t>
            </a:r>
            <a:r>
              <a:rPr lang="en-US" sz="2600" i="1">
                <a:latin typeface="Chalkboard" charset="0"/>
              </a:rPr>
              <a:t>  +  O</a:t>
            </a:r>
            <a:r>
              <a:rPr lang="en-US" sz="2600" i="1" baseline="-25000">
                <a:latin typeface="Chalkboard" charset="0"/>
              </a:rPr>
              <a:t>2</a:t>
            </a:r>
            <a:r>
              <a:rPr lang="en-US" sz="2600" i="1">
                <a:latin typeface="Chalkboard" charset="0"/>
              </a:rPr>
              <a:t>  →→→  CO</a:t>
            </a:r>
            <a:r>
              <a:rPr lang="en-US" sz="2600" i="1" baseline="-25000">
                <a:latin typeface="Chalkboard" charset="0"/>
              </a:rPr>
              <a:t>2 </a:t>
            </a:r>
            <a:r>
              <a:rPr lang="en-US" sz="2600" i="1">
                <a:latin typeface="Chalkboard" charset="0"/>
              </a:rPr>
              <a:t>+ H</a:t>
            </a:r>
            <a:r>
              <a:rPr lang="en-US" sz="2600" i="1" baseline="-25000">
                <a:latin typeface="Chalkboard" charset="0"/>
              </a:rPr>
              <a:t>2</a:t>
            </a:r>
            <a:r>
              <a:rPr lang="en-US" sz="2600" i="1">
                <a:latin typeface="Chalkboard" charset="0"/>
              </a:rPr>
              <a:t>O</a:t>
            </a:r>
            <a:endParaRPr lang="en-US" i="1">
              <a:latin typeface="Chalkboard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latin typeface="Chalkboard" charset="0"/>
            </a:endParaRP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1143000" y="3962400"/>
            <a:ext cx="1408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Example: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381000" y="4724400"/>
            <a:ext cx="817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C</a:t>
            </a:r>
            <a:r>
              <a:rPr lang="en-US" i="1" baseline="-25000"/>
              <a:t>8</a:t>
            </a:r>
            <a:r>
              <a:rPr lang="en-US" i="1"/>
              <a:t>H</a:t>
            </a:r>
            <a:r>
              <a:rPr lang="en-US" i="1" baseline="-25000"/>
              <a:t>18</a:t>
            </a:r>
            <a:r>
              <a:rPr lang="en-US" i="1"/>
              <a:t>  +  O</a:t>
            </a:r>
            <a:r>
              <a:rPr lang="en-US" i="1" baseline="-25000"/>
              <a:t>2</a:t>
            </a:r>
            <a:r>
              <a:rPr lang="en-US" i="1"/>
              <a:t>  </a:t>
            </a:r>
            <a:r>
              <a:rPr lang="en-US"/>
              <a:t>→→→  CO</a:t>
            </a:r>
            <a:r>
              <a:rPr lang="en-US" i="1" baseline="-25000"/>
              <a:t>2 </a:t>
            </a:r>
            <a:r>
              <a:rPr lang="en-US"/>
              <a:t> + H</a:t>
            </a:r>
            <a:r>
              <a:rPr lang="en-US" i="1" baseline="-25000"/>
              <a:t>2</a:t>
            </a:r>
            <a:r>
              <a:rPr lang="en-US"/>
              <a:t>O (+  energy  (fire))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812800" y="4724400"/>
            <a:ext cx="833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/>
              <a:t>2C</a:t>
            </a:r>
            <a:r>
              <a:rPr lang="en-US" i="1" baseline="-25000"/>
              <a:t>8</a:t>
            </a:r>
            <a:r>
              <a:rPr lang="en-US" i="1"/>
              <a:t>H</a:t>
            </a:r>
            <a:r>
              <a:rPr lang="en-US" i="1" baseline="-25000"/>
              <a:t>18</a:t>
            </a:r>
            <a:r>
              <a:rPr lang="en-US" i="1"/>
              <a:t>  +  25O</a:t>
            </a:r>
            <a:r>
              <a:rPr lang="en-US" i="1" baseline="-25000"/>
              <a:t>2</a:t>
            </a:r>
            <a:r>
              <a:rPr lang="en-US" i="1"/>
              <a:t>  </a:t>
            </a:r>
            <a:r>
              <a:rPr lang="en-US"/>
              <a:t>→→→  16CO</a:t>
            </a:r>
            <a:r>
              <a:rPr lang="en-US" i="1" baseline="-25000"/>
              <a:t>2 </a:t>
            </a:r>
            <a:r>
              <a:rPr lang="en-US"/>
              <a:t> + 18H</a:t>
            </a:r>
            <a:r>
              <a:rPr lang="en-US" i="1" baseline="-25000"/>
              <a:t>2</a:t>
            </a:r>
            <a:r>
              <a:rPr lang="en-US"/>
              <a:t>O (+  energy) (fire))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  <p:bldP spid="71684" grpId="0"/>
      <p:bldP spid="71685" grpId="0"/>
      <p:bldP spid="716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u="sng">
                <a:solidFill>
                  <a:schemeClr val="tx1"/>
                </a:solidFill>
                <a:latin typeface="Chalkboard" pitchFamily="1" charset="0"/>
              </a:rPr>
              <a:t>Synthesis-</a:t>
            </a:r>
            <a:r>
              <a:rPr lang="en-US" sz="2400">
                <a:solidFill>
                  <a:schemeClr val="tx1"/>
                </a:solidFill>
                <a:latin typeface="Chalkboard" pitchFamily="1" charset="0"/>
              </a:rPr>
              <a:t>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90800"/>
            <a:ext cx="9144000" cy="1143000"/>
          </a:xfrm>
        </p:spPr>
        <p:txBody>
          <a:bodyPr/>
          <a:lstStyle/>
          <a:p>
            <a:pPr lvl="2" eaLnBrk="1" hangingPunct="1">
              <a:lnSpc>
                <a:spcPct val="110000"/>
              </a:lnSpc>
              <a:buFont typeface="Monotype Sorts" pitchFamily="1" charset="2"/>
              <a:buNone/>
              <a:defRPr/>
            </a:pPr>
            <a:r>
              <a:rPr lang="en-US">
                <a:latin typeface="Chalkboard" pitchFamily="1" charset="0"/>
                <a:ea typeface="+mn-ea"/>
              </a:rPr>
              <a:t>		Also known as "combination" reactions; two or more substances react to form a single substance.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>
              <a:latin typeface="Chalkboard" pitchFamily="1" charset="0"/>
            </a:endParaRP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228600" y="3962400"/>
            <a:ext cx="659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General formula:	A  +  B  →→→  AB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981200" y="4495800"/>
            <a:ext cx="45862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  <a:p>
            <a:pPr lvl="2"/>
            <a:r>
              <a:rPr lang="en-US"/>
              <a:t>2H</a:t>
            </a:r>
            <a:r>
              <a:rPr lang="en-US" baseline="-25000"/>
              <a:t>2</a:t>
            </a:r>
            <a:r>
              <a:rPr lang="en-US"/>
              <a:t>  +  O</a:t>
            </a:r>
            <a:r>
              <a:rPr lang="en-US" baseline="-25000"/>
              <a:t>2 </a:t>
            </a:r>
            <a:r>
              <a:rPr lang="en-US"/>
              <a:t> →→→  2H</a:t>
            </a:r>
            <a:r>
              <a:rPr lang="en-US" baseline="-25000"/>
              <a:t>2</a:t>
            </a:r>
            <a:r>
              <a:rPr lang="en-US"/>
              <a:t>O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143000" y="4876800"/>
            <a:ext cx="1408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Example: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 build="p"/>
      <p:bldP spid="73732" grpId="0"/>
      <p:bldP spid="73733" grpId="0"/>
      <p:bldP spid="737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>
                <a:solidFill>
                  <a:schemeClr val="tx1"/>
                </a:solidFill>
                <a:latin typeface="Chalkboard" pitchFamily="1" charset="0"/>
              </a:rPr>
              <a:t>Decomposition-</a:t>
            </a:r>
            <a:r>
              <a:rPr lang="en-US" sz="3600">
                <a:solidFill>
                  <a:schemeClr val="tx1"/>
                </a:solidFill>
                <a:latin typeface="Chalkboard" pitchFamily="1" charset="0"/>
              </a:rPr>
              <a:t> </a:t>
            </a:r>
            <a:endParaRPr lang="en-US" sz="2400">
              <a:solidFill>
                <a:schemeClr val="tx1"/>
              </a:solidFill>
              <a:latin typeface="Chalkboard" pitchFamily="1" charset="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1143000"/>
          </a:xfrm>
        </p:spPr>
        <p:txBody>
          <a:bodyPr/>
          <a:lstStyle/>
          <a:p>
            <a:pPr lvl="2" eaLnBrk="1" hangingPunct="1">
              <a:lnSpc>
                <a:spcPct val="110000"/>
              </a:lnSpc>
              <a:buFont typeface="Monotype Sorts" pitchFamily="1" charset="2"/>
              <a:buNone/>
              <a:defRPr/>
            </a:pPr>
            <a:r>
              <a:rPr lang="en-US">
                <a:latin typeface="Chalkboard" pitchFamily="1" charset="0"/>
                <a:ea typeface="+mn-ea"/>
              </a:rPr>
              <a:t>		A single compound is broken down into two or more simpler substances.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>
              <a:latin typeface="Chalkboard" pitchFamily="1" charset="0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304800" y="388620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/>
            <a:r>
              <a:rPr lang="en-US" i="1"/>
              <a:t>General formula:	AB  </a:t>
            </a:r>
            <a:r>
              <a:rPr lang="en-US"/>
              <a:t>→→→  </a:t>
            </a:r>
            <a:r>
              <a:rPr lang="en-US" i="1"/>
              <a:t>A  +  B</a:t>
            </a: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2057400" y="48006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2"/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CO</a:t>
            </a:r>
            <a:r>
              <a:rPr lang="en-US" baseline="-25000"/>
              <a:t>3</a:t>
            </a:r>
            <a:r>
              <a:rPr lang="en-US"/>
              <a:t>  →→→  H</a:t>
            </a:r>
            <a:r>
              <a:rPr lang="en-US" baseline="-25000"/>
              <a:t>2</a:t>
            </a:r>
            <a:r>
              <a:rPr lang="en-US"/>
              <a:t>O  +  CO</a:t>
            </a:r>
            <a:r>
              <a:rPr lang="en-US" baseline="-25000"/>
              <a:t>2</a:t>
            </a: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1219200" y="4800600"/>
            <a:ext cx="1539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Examples: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79" grpId="0" build="p"/>
      <p:bldP spid="75780" grpId="0"/>
      <p:bldP spid="75781" grpId="0"/>
      <p:bldP spid="7578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713</Words>
  <Application>Microsoft Macintosh PowerPoint</Application>
  <PresentationFormat>On-screen Show (4:3)</PresentationFormat>
  <Paragraphs>101</Paragraphs>
  <Slides>19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Unit #8 part II.</vt:lpstr>
      <vt:lpstr>Endothermic- </vt:lpstr>
      <vt:lpstr>Exothermic-  </vt:lpstr>
      <vt:lpstr>Combustion- </vt:lpstr>
      <vt:lpstr>Combustion of an element: </vt:lpstr>
      <vt:lpstr>Combustion of a hydrocarbon: </vt:lpstr>
      <vt:lpstr>Synthesis- </vt:lpstr>
      <vt:lpstr>Decomposition-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Ernie Cooper</dc:creator>
  <cp:lastModifiedBy>Ernie Cooper</cp:lastModifiedBy>
  <cp:revision>1</cp:revision>
  <dcterms:created xsi:type="dcterms:W3CDTF">2013-05-21T19:28:13Z</dcterms:created>
  <dcterms:modified xsi:type="dcterms:W3CDTF">2013-05-21T19:29:12Z</dcterms:modified>
</cp:coreProperties>
</file>